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2"/>
  </p:notesMasterIdLst>
  <p:handoutMasterIdLst>
    <p:handoutMasterId r:id="rId33"/>
  </p:handoutMasterIdLst>
  <p:sldIdLst>
    <p:sldId id="302" r:id="rId2"/>
    <p:sldId id="326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8" r:id="rId14"/>
    <p:sldId id="320" r:id="rId15"/>
    <p:sldId id="321" r:id="rId16"/>
    <p:sldId id="322" r:id="rId17"/>
    <p:sldId id="336" r:id="rId18"/>
    <p:sldId id="337" r:id="rId19"/>
    <p:sldId id="338" r:id="rId20"/>
    <p:sldId id="323" r:id="rId21"/>
    <p:sldId id="324" r:id="rId22"/>
    <p:sldId id="325" r:id="rId23"/>
    <p:sldId id="327" r:id="rId24"/>
    <p:sldId id="339" r:id="rId25"/>
    <p:sldId id="334" r:id="rId26"/>
    <p:sldId id="335" r:id="rId27"/>
    <p:sldId id="340" r:id="rId28"/>
    <p:sldId id="341" r:id="rId29"/>
    <p:sldId id="342" r:id="rId30"/>
    <p:sldId id="303" r:id="rId31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Google Sans" panose="020B0600000101010101" charset="0"/>
      <p:regular r:id="rId40"/>
      <p:bold r:id="rId41"/>
      <p:italic r:id="rId42"/>
      <p:boldItalic r:id="rId43"/>
    </p:embeddedFont>
    <p:embeddedFont>
      <p:font typeface="Google Sans Medium" panose="020B0600000101010101" charset="0"/>
      <p:regular r:id="rId44"/>
      <p:bold r:id="rId45"/>
      <p:italic r:id="rId46"/>
      <p:boldItalic r:id="rId47"/>
    </p:embeddedFont>
    <p:embeddedFont>
      <p:font typeface="Roboto Mono Light" panose="00000009000000000000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6353" autoAdjust="0"/>
  </p:normalViewPr>
  <p:slideViewPr>
    <p:cSldViewPr snapToGrid="0">
      <p:cViewPr>
        <p:scale>
          <a:sx n="125" d="100"/>
          <a:sy n="125" d="100"/>
        </p:scale>
        <p:origin x="127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170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0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507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252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277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10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937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29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528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652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5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123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57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261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182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97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98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859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717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30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213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84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241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5645dc21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25645dc21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221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4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63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8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929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54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7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63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latin typeface="+mj-ea"/>
                <a:ea typeface="+mj-ea"/>
              </a:rPr>
              <a:t>과제 </a:t>
            </a:r>
            <a:r>
              <a:rPr lang="en-US" altLang="ko-KR" sz="4400" dirty="0">
                <a:latin typeface="+mj-ea"/>
                <a:ea typeface="+mj-ea"/>
              </a:rPr>
              <a:t>7-2 NFQ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en-US" altLang="ko-KR" sz="2000" dirty="0">
                <a:latin typeface="+mj-ea"/>
                <a:ea typeface="+mj-ea"/>
              </a:rPr>
              <a:t>20204062 </a:t>
            </a:r>
            <a:r>
              <a:rPr lang="ko-KR" altLang="en-US" sz="2000" dirty="0">
                <a:latin typeface="+mj-ea"/>
                <a:ea typeface="+mj-ea"/>
              </a:rPr>
              <a:t>이인규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40456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latin typeface="+mj-ea"/>
                <a:ea typeface="+mj-ea"/>
              </a:rPr>
              <a:t>EGreedyStrategy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__</a:t>
            </a:r>
            <a:r>
              <a:rPr lang="en-US" altLang="ko-KR" b="1" dirty="0" err="1">
                <a:latin typeface="+mj-ea"/>
                <a:ea typeface="+mj-ea"/>
              </a:rPr>
              <a:t>init</a:t>
            </a:r>
            <a:r>
              <a:rPr lang="en-US" altLang="ko-KR" b="1" dirty="0">
                <a:latin typeface="+mj-ea"/>
                <a:ea typeface="+mj-ea"/>
              </a:rPr>
              <a:t>__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54A08-7C6F-6134-E7D5-D65D9714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1058815"/>
            <a:ext cx="7011378" cy="676369"/>
          </a:xfrm>
          <a:prstGeom prst="rect">
            <a:avLst/>
          </a:prstGeom>
        </p:spPr>
      </p:pic>
      <p:sp>
        <p:nvSpPr>
          <p:cNvPr id="4" name="Google Shape;312;p48">
            <a:extLst>
              <a:ext uri="{FF2B5EF4-FFF2-40B4-BE49-F238E27FC236}">
                <a16:creationId xmlns:a16="http://schemas.microsoft.com/office/drawing/2014/main" id="{8A343A51-9F85-9B57-0247-3EE717CCF087}"/>
              </a:ext>
            </a:extLst>
          </p:cNvPr>
          <p:cNvSpPr/>
          <p:nvPr/>
        </p:nvSpPr>
        <p:spPr>
          <a:xfrm>
            <a:off x="461146" y="1995771"/>
            <a:ext cx="3431404" cy="27492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선택된 행동이 탐색인지에 대한 여부를 추가로 저장합니다</a:t>
            </a:r>
            <a:r>
              <a:rPr lang="en-US" altLang="ko-KR" sz="1000" dirty="0"/>
              <a:t>.</a:t>
            </a:r>
            <a:endParaRPr sz="1000" dirty="0"/>
          </a:p>
        </p:txBody>
      </p:sp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C85ACB2A-7CB8-66BE-67FB-659308313911}"/>
              </a:ext>
            </a:extLst>
          </p:cNvPr>
          <p:cNvSpPr/>
          <p:nvPr/>
        </p:nvSpPr>
        <p:spPr>
          <a:xfrm>
            <a:off x="650352" y="1512231"/>
            <a:ext cx="3242198" cy="20628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8438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704603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latin typeface="+mj-ea"/>
                <a:ea typeface="+mj-ea"/>
              </a:rPr>
              <a:t>EGreedyStrategy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 err="1">
                <a:latin typeface="+mj-ea"/>
                <a:ea typeface="+mj-ea"/>
              </a:rPr>
              <a:t>select_action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843B6B-FCFA-AB4C-C0B3-80257BAF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7" y="798228"/>
            <a:ext cx="5272904" cy="2228182"/>
          </a:xfrm>
          <a:prstGeom prst="rect">
            <a:avLst/>
          </a:prstGeom>
        </p:spPr>
      </p:pic>
      <p:sp>
        <p:nvSpPr>
          <p:cNvPr id="4" name="Google Shape;312;p48">
            <a:extLst>
              <a:ext uri="{FF2B5EF4-FFF2-40B4-BE49-F238E27FC236}">
                <a16:creationId xmlns:a16="http://schemas.microsoft.com/office/drawing/2014/main" id="{35E474DE-5921-25BE-B7FC-3C8F2EE4AB37}"/>
              </a:ext>
            </a:extLst>
          </p:cNvPr>
          <p:cNvSpPr/>
          <p:nvPr/>
        </p:nvSpPr>
        <p:spPr>
          <a:xfrm>
            <a:off x="570512" y="1283630"/>
            <a:ext cx="4280887" cy="335619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D14993FA-955C-03D9-7691-E7935B2209D8}"/>
              </a:ext>
            </a:extLst>
          </p:cNvPr>
          <p:cNvSpPr/>
          <p:nvPr/>
        </p:nvSpPr>
        <p:spPr>
          <a:xfrm>
            <a:off x="557812" y="2533650"/>
            <a:ext cx="4985739" cy="189617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  <p:sp>
        <p:nvSpPr>
          <p:cNvPr id="6" name="Google Shape;312;p48">
            <a:extLst>
              <a:ext uri="{FF2B5EF4-FFF2-40B4-BE49-F238E27FC236}">
                <a16:creationId xmlns:a16="http://schemas.microsoft.com/office/drawing/2014/main" id="{3B620D11-54AC-F017-8E03-92AC4D3ED038}"/>
              </a:ext>
            </a:extLst>
          </p:cNvPr>
          <p:cNvSpPr/>
          <p:nvPr/>
        </p:nvSpPr>
        <p:spPr>
          <a:xfrm>
            <a:off x="6404747" y="1079494"/>
            <a:ext cx="2085203" cy="40827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연산 과정의 값들을 저장하지 않아</a:t>
            </a:r>
            <a:r>
              <a:rPr lang="en-US" altLang="ko-KR" sz="1000" dirty="0"/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속도가 향상되는 장점이 있습니다</a:t>
            </a:r>
            <a:r>
              <a:rPr lang="en-US" altLang="ko-KR" sz="1000" dirty="0"/>
              <a:t>.</a:t>
            </a:r>
            <a:endParaRPr sz="1000" dirty="0"/>
          </a:p>
        </p:txBody>
      </p:sp>
      <p:sp>
        <p:nvSpPr>
          <p:cNvPr id="7" name="Google Shape;312;p48">
            <a:extLst>
              <a:ext uri="{FF2B5EF4-FFF2-40B4-BE49-F238E27FC236}">
                <a16:creationId xmlns:a16="http://schemas.microsoft.com/office/drawing/2014/main" id="{A6377E76-7B9C-E929-67AE-7502B2AF61C2}"/>
              </a:ext>
            </a:extLst>
          </p:cNvPr>
          <p:cNvSpPr/>
          <p:nvPr/>
        </p:nvSpPr>
        <p:spPr>
          <a:xfrm>
            <a:off x="6114837" y="2510224"/>
            <a:ext cx="2471351" cy="4260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탐색 여부를 저장합니다</a:t>
            </a:r>
            <a:r>
              <a:rPr lang="en-US" altLang="ko-KR" sz="10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저장된 값을 인스턴스 내부에 저장됩니다</a:t>
            </a:r>
            <a:r>
              <a:rPr lang="en-US" altLang="ko-KR" sz="1000" dirty="0"/>
              <a:t>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85601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j-ea"/>
                <a:ea typeface="+mj-ea"/>
              </a:rPr>
              <a:t>GreedyStrategy</a:t>
            </a:r>
            <a:r>
              <a:rPr lang="en-US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클래스 구조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BA12FA-4A11-5E85-7F4E-41A8B233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69" y="1463346"/>
            <a:ext cx="2229161" cy="100026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DF5960-B549-6670-CDC0-AB3BD9520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85645"/>
              </p:ext>
            </p:extLst>
          </p:nvPr>
        </p:nvGraphicFramePr>
        <p:xfrm>
          <a:off x="479269" y="2571750"/>
          <a:ext cx="739682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073">
                  <a:extLst>
                    <a:ext uri="{9D8B030D-6E8A-4147-A177-3AD203B41FA5}">
                      <a16:colId xmlns:a16="http://schemas.microsoft.com/office/drawing/2014/main" val="3256320651"/>
                    </a:ext>
                  </a:extLst>
                </a:gridCol>
                <a:gridCol w="5873750">
                  <a:extLst>
                    <a:ext uri="{9D8B030D-6E8A-4147-A177-3AD203B41FA5}">
                      <a16:colId xmlns:a16="http://schemas.microsoft.com/office/drawing/2014/main" val="1435375198"/>
                    </a:ext>
                  </a:extLst>
                </a:gridCol>
              </a:tblGrid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+mj-ea"/>
                          <a:ea typeface="+mj-ea"/>
                        </a:rPr>
                        <a:t>GreedyStrategy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평가하는 클래스이며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가치가 최대인 행동을 선택합니다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025825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_</a:t>
                      </a:r>
                      <a:r>
                        <a:rPr lang="en-US" altLang="ko-KR" b="1" dirty="0" err="1">
                          <a:latin typeface="+mj-ea"/>
                          <a:ea typeface="+mj-ea"/>
                        </a:rPr>
                        <a:t>init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_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탐색 여부를 저장하는 </a:t>
                      </a:r>
                      <a:r>
                        <a:rPr lang="en-US" altLang="ko-KR" b="0" dirty="0" err="1">
                          <a:latin typeface="+mj-ea"/>
                          <a:ea typeface="+mj-ea"/>
                        </a:rPr>
                        <a:t>exploratory_action_taken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변수를 초기화 합니다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814763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select_action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가치가 최대인 행동을 </a:t>
                      </a:r>
                      <a:r>
                        <a:rPr lang="en-US" altLang="ko-KR" b="0" dirty="0" err="1">
                          <a:latin typeface="+mj-ea"/>
                          <a:ea typeface="+mj-ea"/>
                        </a:rPr>
                        <a:t>no_grad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()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상에서 선택합니다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2728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6D8FEB0-EEDB-4A08-5005-985598CE1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601" y="3542534"/>
            <a:ext cx="5099491" cy="921595"/>
          </a:xfrm>
          <a:prstGeom prst="rect">
            <a:avLst/>
          </a:prstGeom>
        </p:spPr>
      </p:pic>
      <p:sp>
        <p:nvSpPr>
          <p:cNvPr id="8" name="Google Shape;312;p48">
            <a:extLst>
              <a:ext uri="{FF2B5EF4-FFF2-40B4-BE49-F238E27FC236}">
                <a16:creationId xmlns:a16="http://schemas.microsoft.com/office/drawing/2014/main" id="{50857CFA-9F64-938F-0698-B88FE2CB9B67}"/>
              </a:ext>
            </a:extLst>
          </p:cNvPr>
          <p:cNvSpPr/>
          <p:nvPr/>
        </p:nvSpPr>
        <p:spPr>
          <a:xfrm>
            <a:off x="3027963" y="3740150"/>
            <a:ext cx="4829080" cy="34925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156215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클래스 구조</a:t>
            </a:r>
            <a:endParaRPr b="1"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74F9F3-A35E-BA2A-AF44-8E3F764F5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515722"/>
              </p:ext>
            </p:extLst>
          </p:nvPr>
        </p:nvGraphicFramePr>
        <p:xfrm>
          <a:off x="283346" y="798228"/>
          <a:ext cx="8238354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6352">
                  <a:extLst>
                    <a:ext uri="{9D8B030D-6E8A-4147-A177-3AD203B41FA5}">
                      <a16:colId xmlns:a16="http://schemas.microsoft.com/office/drawing/2014/main" val="3256320651"/>
                    </a:ext>
                  </a:extLst>
                </a:gridCol>
                <a:gridCol w="6542002">
                  <a:extLst>
                    <a:ext uri="{9D8B030D-6E8A-4147-A177-3AD203B41FA5}">
                      <a16:colId xmlns:a16="http://schemas.microsoft.com/office/drawing/2014/main" val="1435375198"/>
                    </a:ext>
                  </a:extLst>
                </a:gridCol>
              </a:tblGrid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NFQ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>
                          <a:latin typeface="+mj-ea"/>
                          <a:ea typeface="+mj-ea"/>
                        </a:rPr>
                        <a:t>CartPole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환경의 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Agent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클래스 입니다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025825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__</a:t>
                      </a:r>
                      <a:r>
                        <a:rPr lang="en-US" altLang="ko-KR" b="1" dirty="0" err="1">
                          <a:latin typeface="+mj-ea"/>
                          <a:ea typeface="+mj-ea"/>
                        </a:rPr>
                        <a:t>init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__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가치함수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최적화함수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전략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정책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배치크기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학습횟수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 err="1">
                          <a:latin typeface="+mj-ea"/>
                          <a:ea typeface="+mj-ea"/>
                        </a:rPr>
                        <a:t>학습률을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초기화 합니다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814763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optimize_model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최적화 방식이 저장된 메소드 입니다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272800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interaction_step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행동을 선택하고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그 과정을 저장하며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다음 상태를 반환하는 메소드 입니다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979705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train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신경망 훈련을 진행하는 메소드 입니다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842210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evaluate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에피소드 훈련 종료 후 </a:t>
                      </a:r>
                      <a:r>
                        <a:rPr lang="ko-KR" altLang="en-US" b="0" dirty="0" err="1">
                          <a:latin typeface="+mj-ea"/>
                          <a:ea typeface="+mj-ea"/>
                        </a:rPr>
                        <a:t>그리디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전략으로 보상을 계산하는 메소드 입니다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576871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render_after_train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학습 후 </a:t>
                      </a:r>
                      <a:r>
                        <a:rPr lang="ko-KR" altLang="en-US" b="0" dirty="0" err="1">
                          <a:latin typeface="+mj-ea"/>
                          <a:ea typeface="+mj-ea"/>
                        </a:rPr>
                        <a:t>그리디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전략으로 렌더링하는 메소드 입니다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841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79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 err="1">
                <a:latin typeface="+mj-ea"/>
                <a:ea typeface="+mj-ea"/>
              </a:rPr>
              <a:t>optimize</a:t>
            </a:r>
            <a:r>
              <a:rPr lang="en-US" altLang="ko-KR" dirty="0" err="1">
                <a:latin typeface="+mj-ea"/>
                <a:ea typeface="+mj-ea"/>
              </a:rPr>
              <a:t>_model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12C75D-F514-F694-E85F-C4F2E25E8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5761854" cy="2327789"/>
          </a:xfrm>
          <a:prstGeom prst="rect">
            <a:avLst/>
          </a:prstGeom>
        </p:spPr>
      </p:pic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561364F2-D2FD-35E6-D836-DF5DF09A43A1}"/>
              </a:ext>
            </a:extLst>
          </p:cNvPr>
          <p:cNvSpPr/>
          <p:nvPr/>
        </p:nvSpPr>
        <p:spPr>
          <a:xfrm>
            <a:off x="342687" y="3335725"/>
            <a:ext cx="2254463" cy="2774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최적화 방식이 저장된 메소드 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37032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 err="1">
                <a:latin typeface="+mj-ea"/>
                <a:ea typeface="+mj-ea"/>
              </a:rPr>
              <a:t>interaction_step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28512A-14FD-2582-17D3-3E12AF30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9"/>
            <a:ext cx="6422254" cy="1691458"/>
          </a:xfrm>
          <a:prstGeom prst="rect">
            <a:avLst/>
          </a:prstGeom>
        </p:spPr>
      </p:pic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1AA809C1-ADED-E8DD-244E-F960AEEBECBE}"/>
              </a:ext>
            </a:extLst>
          </p:cNvPr>
          <p:cNvSpPr/>
          <p:nvPr/>
        </p:nvSpPr>
        <p:spPr>
          <a:xfrm>
            <a:off x="342687" y="2653814"/>
            <a:ext cx="2330663" cy="40562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행동을 선택하고</a:t>
            </a:r>
            <a:r>
              <a:rPr lang="en-US" altLang="ko-KR" sz="1000" dirty="0"/>
              <a:t>, </a:t>
            </a:r>
            <a:r>
              <a:rPr lang="ko-KR" altLang="en-US" sz="1000" dirty="0"/>
              <a:t>그 과정을 저장하며</a:t>
            </a:r>
            <a:r>
              <a:rPr lang="en-US" altLang="ko-KR" sz="1000" dirty="0"/>
              <a:t>, </a:t>
            </a:r>
            <a:r>
              <a:rPr lang="ko-KR" altLang="en-US" sz="1000" dirty="0"/>
              <a:t>다음 상태를 반환하는 메소드 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9158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train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69DD2-0B26-F6A5-0DAF-DE9A55A7AB9A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E254F-BFFD-AF8A-106A-705037F6B458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20E0E9-AA2C-8F96-9FDA-BBFEE249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4669654" cy="3032737"/>
          </a:xfrm>
          <a:prstGeom prst="rect">
            <a:avLst/>
          </a:prstGeom>
        </p:spPr>
      </p:pic>
      <p:sp>
        <p:nvSpPr>
          <p:cNvPr id="12" name="Google Shape;312;p48">
            <a:extLst>
              <a:ext uri="{FF2B5EF4-FFF2-40B4-BE49-F238E27FC236}">
                <a16:creationId xmlns:a16="http://schemas.microsoft.com/office/drawing/2014/main" id="{27FB75C2-9B2F-7A89-E298-011A182314BF}"/>
              </a:ext>
            </a:extLst>
          </p:cNvPr>
          <p:cNvSpPr/>
          <p:nvPr/>
        </p:nvSpPr>
        <p:spPr>
          <a:xfrm>
            <a:off x="5651287" y="1004759"/>
            <a:ext cx="2743413" cy="3077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 err="1"/>
              <a:t>학습전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시드와</a:t>
            </a:r>
            <a:r>
              <a:rPr lang="ko-KR" altLang="en-US" sz="1000" dirty="0"/>
              <a:t> 기본 값들을 초기화 진행합니다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3" name="Google Shape;312;p48">
            <a:extLst>
              <a:ext uri="{FF2B5EF4-FFF2-40B4-BE49-F238E27FC236}">
                <a16:creationId xmlns:a16="http://schemas.microsoft.com/office/drawing/2014/main" id="{FDB82F4F-0335-4F2A-2D0C-42F3AA90A5EF}"/>
              </a:ext>
            </a:extLst>
          </p:cNvPr>
          <p:cNvSpPr/>
          <p:nvPr/>
        </p:nvSpPr>
        <p:spPr>
          <a:xfrm>
            <a:off x="462563" y="1048452"/>
            <a:ext cx="4471387" cy="229799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905246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train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69DD2-0B26-F6A5-0DAF-DE9A55A7AB9A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E254F-BFFD-AF8A-106A-705037F6B458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9F0381-058B-3461-8C6B-91A283F6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4575513" cy="3254671"/>
          </a:xfrm>
          <a:prstGeom prst="rect">
            <a:avLst/>
          </a:prstGeom>
        </p:spPr>
      </p:pic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31694DFA-E33D-533C-6FC6-47420479128A}"/>
              </a:ext>
            </a:extLst>
          </p:cNvPr>
          <p:cNvSpPr/>
          <p:nvPr/>
        </p:nvSpPr>
        <p:spPr>
          <a:xfrm>
            <a:off x="5054387" y="856764"/>
            <a:ext cx="3384763" cy="3077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에피소드의 소요 시간을 체크하기 위해 변수를 생성합니다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7" name="Google Shape;312;p48">
            <a:extLst>
              <a:ext uri="{FF2B5EF4-FFF2-40B4-BE49-F238E27FC236}">
                <a16:creationId xmlns:a16="http://schemas.microsoft.com/office/drawing/2014/main" id="{5D4817A5-1D04-80E6-9EA6-51B57EA8266E}"/>
              </a:ext>
            </a:extLst>
          </p:cNvPr>
          <p:cNvSpPr/>
          <p:nvPr/>
        </p:nvSpPr>
        <p:spPr>
          <a:xfrm>
            <a:off x="523337" y="1096951"/>
            <a:ext cx="4143913" cy="134949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9148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train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69DD2-0B26-F6A5-0DAF-DE9A55A7AB9A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E254F-BFFD-AF8A-106A-705037F6B458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B24E40-C7C0-BB8E-80E8-EACDCF7B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4272081" cy="3752850"/>
          </a:xfrm>
          <a:prstGeom prst="rect">
            <a:avLst/>
          </a:prstGeom>
        </p:spPr>
      </p:pic>
      <p:sp>
        <p:nvSpPr>
          <p:cNvPr id="7" name="Google Shape;312;p48">
            <a:extLst>
              <a:ext uri="{FF2B5EF4-FFF2-40B4-BE49-F238E27FC236}">
                <a16:creationId xmlns:a16="http://schemas.microsoft.com/office/drawing/2014/main" id="{BF0E0C19-0CC1-C934-CA03-0FB41F22CE7C}"/>
              </a:ext>
            </a:extLst>
          </p:cNvPr>
          <p:cNvSpPr/>
          <p:nvPr/>
        </p:nvSpPr>
        <p:spPr>
          <a:xfrm>
            <a:off x="5054387" y="856764"/>
            <a:ext cx="3581613" cy="3077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 err="1"/>
              <a:t>학습시</a:t>
            </a:r>
            <a:r>
              <a:rPr lang="ko-KR" altLang="en-US" sz="1000" dirty="0"/>
              <a:t> 경험 </a:t>
            </a:r>
            <a:r>
              <a:rPr lang="ko-KR" altLang="en-US" sz="1000" dirty="0" err="1"/>
              <a:t>튜플에</a:t>
            </a:r>
            <a:r>
              <a:rPr lang="ko-KR" altLang="en-US" sz="1000" dirty="0"/>
              <a:t> 저장할 모든 변수들을 선언해 생성합니다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8" name="Google Shape;312;p48">
            <a:extLst>
              <a:ext uri="{FF2B5EF4-FFF2-40B4-BE49-F238E27FC236}">
                <a16:creationId xmlns:a16="http://schemas.microsoft.com/office/drawing/2014/main" id="{56502181-B4AE-1673-B057-7D583C81CA77}"/>
              </a:ext>
            </a:extLst>
          </p:cNvPr>
          <p:cNvSpPr/>
          <p:nvPr/>
        </p:nvSpPr>
        <p:spPr>
          <a:xfrm>
            <a:off x="304368" y="869353"/>
            <a:ext cx="4143913" cy="366267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46339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train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69DD2-0B26-F6A5-0DAF-DE9A55A7AB9A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E254F-BFFD-AF8A-106A-705037F6B458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574DA-8EA3-F74A-EDD6-FAD42F12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9"/>
            <a:ext cx="5604531" cy="2173572"/>
          </a:xfrm>
          <a:prstGeom prst="rect">
            <a:avLst/>
          </a:prstGeom>
        </p:spPr>
      </p:pic>
      <p:sp>
        <p:nvSpPr>
          <p:cNvPr id="7" name="Google Shape;312;p48">
            <a:extLst>
              <a:ext uri="{FF2B5EF4-FFF2-40B4-BE49-F238E27FC236}">
                <a16:creationId xmlns:a16="http://schemas.microsoft.com/office/drawing/2014/main" id="{96F33EBE-85CC-59D1-D028-F25EF666F67D}"/>
              </a:ext>
            </a:extLst>
          </p:cNvPr>
          <p:cNvSpPr/>
          <p:nvPr/>
        </p:nvSpPr>
        <p:spPr>
          <a:xfrm>
            <a:off x="336337" y="3136415"/>
            <a:ext cx="5238963" cy="20368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작성된 </a:t>
            </a:r>
            <a:r>
              <a:rPr lang="en-US" altLang="ko-KR" sz="1000" dirty="0"/>
              <a:t>debug </a:t>
            </a:r>
            <a:r>
              <a:rPr lang="ko-KR" altLang="en-US" sz="1000" dirty="0"/>
              <a:t>로그와 학습 완료되었다는 문구를 모든 학습이 끝난 후 조건대로 출력합니다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4201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latin typeface="+mj-ea"/>
                <a:ea typeface="+mj-ea"/>
              </a:rPr>
              <a:t>앞의 </a:t>
            </a:r>
            <a:r>
              <a:rPr lang="ko-KR" altLang="en-US" sz="4400" dirty="0" err="1">
                <a:latin typeface="+mj-ea"/>
                <a:ea typeface="+mj-ea"/>
              </a:rPr>
              <a:t>카트폴</a:t>
            </a:r>
            <a:r>
              <a:rPr lang="ko-KR" altLang="en-US" sz="4400" dirty="0">
                <a:latin typeface="+mj-ea"/>
                <a:ea typeface="+mj-ea"/>
              </a:rPr>
              <a:t> </a:t>
            </a:r>
            <a:r>
              <a:rPr lang="en-US" altLang="ko-KR" sz="4400" dirty="0">
                <a:latin typeface="+mj-ea"/>
                <a:ea typeface="+mj-ea"/>
              </a:rPr>
              <a:t>NFQ </a:t>
            </a:r>
            <a:r>
              <a:rPr lang="ko-KR" altLang="en-US" sz="4400" dirty="0">
                <a:latin typeface="+mj-ea"/>
                <a:ea typeface="+mj-ea"/>
              </a:rPr>
              <a:t>예 코드 실행 분석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358693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evaluate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044595-47BC-0BD2-2622-116A23935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7" y="798229"/>
            <a:ext cx="4745854" cy="2297406"/>
          </a:xfrm>
          <a:prstGeom prst="rect">
            <a:avLst/>
          </a:prstGeom>
        </p:spPr>
      </p:pic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607AF848-FE19-E77F-86EF-D237D37CBF27}"/>
              </a:ext>
            </a:extLst>
          </p:cNvPr>
          <p:cNvSpPr/>
          <p:nvPr/>
        </p:nvSpPr>
        <p:spPr>
          <a:xfrm>
            <a:off x="361737" y="3206265"/>
            <a:ext cx="5048463" cy="26718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훈련 종료 후 </a:t>
            </a:r>
            <a:r>
              <a:rPr lang="ko-KR" altLang="en-US" sz="1000" dirty="0" err="1"/>
              <a:t>그리디</a:t>
            </a:r>
            <a:r>
              <a:rPr lang="ko-KR" altLang="en-US" sz="1000" dirty="0"/>
              <a:t> 전략</a:t>
            </a:r>
            <a:r>
              <a:rPr lang="en-US" altLang="ko-KR" sz="1000" dirty="0"/>
              <a:t>(</a:t>
            </a:r>
            <a:r>
              <a:rPr lang="ko-KR" altLang="en-US" sz="1000" dirty="0"/>
              <a:t>보상이 가장 높은 행동을 선택하는 것</a:t>
            </a:r>
            <a:r>
              <a:rPr lang="en-US" altLang="ko-KR" sz="1000" dirty="0"/>
              <a:t>)</a:t>
            </a:r>
            <a:r>
              <a:rPr lang="ko-KR" altLang="en-US" sz="1000" dirty="0"/>
              <a:t>으로 보상을 계산합니다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083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 err="1">
                <a:latin typeface="+mj-ea"/>
                <a:ea typeface="+mj-ea"/>
              </a:rPr>
              <a:t>render_after</a:t>
            </a:r>
            <a:r>
              <a:rPr lang="en-US" altLang="ko-KR" dirty="0" err="1">
                <a:latin typeface="+mj-ea"/>
                <a:ea typeface="+mj-ea"/>
              </a:rPr>
              <a:t>_train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4403F-D6C0-7DAE-2977-028E0A2E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5677692" cy="1705213"/>
          </a:xfrm>
          <a:prstGeom prst="rect">
            <a:avLst/>
          </a:prstGeom>
        </p:spPr>
      </p:pic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3CBBEF79-99B8-4484-5EB2-A606F7981E2A}"/>
              </a:ext>
            </a:extLst>
          </p:cNvPr>
          <p:cNvSpPr/>
          <p:nvPr/>
        </p:nvSpPr>
        <p:spPr>
          <a:xfrm>
            <a:off x="336337" y="2640061"/>
            <a:ext cx="4286463" cy="25554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학습 후 </a:t>
            </a:r>
            <a:r>
              <a:rPr lang="ko-KR" altLang="en-US" sz="1000" dirty="0" err="1"/>
              <a:t>그리디</a:t>
            </a:r>
            <a:r>
              <a:rPr lang="ko-KR" altLang="en-US" sz="1000" dirty="0"/>
              <a:t> 전략</a:t>
            </a:r>
            <a:r>
              <a:rPr lang="en-US" altLang="ko-KR" sz="1000" dirty="0"/>
              <a:t>(</a:t>
            </a:r>
            <a:r>
              <a:rPr lang="ko-KR" altLang="en-US" sz="1000" dirty="0"/>
              <a:t>최대 보상을 가지는 행동을 선택하는 것</a:t>
            </a:r>
            <a:r>
              <a:rPr lang="en-US" altLang="ko-KR" sz="1000" dirty="0"/>
              <a:t>)</a:t>
            </a:r>
            <a:r>
              <a:rPr lang="ko-KR" altLang="en-US" sz="1000" dirty="0"/>
              <a:t>으로 렌더링</a:t>
            </a:r>
          </a:p>
        </p:txBody>
      </p:sp>
    </p:spTree>
    <p:extLst>
      <p:ext uri="{BB962C8B-B14F-4D97-AF65-F5344CB8AC3E}">
        <p14:creationId xmlns:p14="http://schemas.microsoft.com/office/powerpoint/2010/main" val="1302541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전체 소스 실행 코드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9F0D9E-AD10-1CBB-CAD5-D9ECDB6E3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5930900" cy="3296785"/>
          </a:xfrm>
          <a:prstGeom prst="rect">
            <a:avLst/>
          </a:prstGeom>
        </p:spPr>
      </p:pic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36B4914B-6A5C-235E-1695-242B9CDCEEBE}"/>
              </a:ext>
            </a:extLst>
          </p:cNvPr>
          <p:cNvSpPr/>
          <p:nvPr/>
        </p:nvSpPr>
        <p:spPr>
          <a:xfrm>
            <a:off x="289697" y="3529862"/>
            <a:ext cx="2599554" cy="539751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  <p:sp>
        <p:nvSpPr>
          <p:cNvPr id="6" name="Google Shape;312;p48">
            <a:extLst>
              <a:ext uri="{FF2B5EF4-FFF2-40B4-BE49-F238E27FC236}">
                <a16:creationId xmlns:a16="http://schemas.microsoft.com/office/drawing/2014/main" id="{6C8E9DA8-D09D-AD09-7A61-F34D30EB3F94}"/>
              </a:ext>
            </a:extLst>
          </p:cNvPr>
          <p:cNvSpPr/>
          <p:nvPr/>
        </p:nvSpPr>
        <p:spPr>
          <a:xfrm>
            <a:off x="3534546" y="3546634"/>
            <a:ext cx="4676004" cy="60158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-US" altLang="ko-KR" sz="1000" dirty="0" err="1"/>
              <a:t>render_mode</a:t>
            </a:r>
            <a:r>
              <a:rPr lang="en-US" altLang="ko-KR" sz="1000" dirty="0"/>
              <a:t>=“human” </a:t>
            </a:r>
            <a:r>
              <a:rPr lang="ko-KR" altLang="en-US" sz="1000" dirty="0"/>
              <a:t>옵션은 인터페이스로 렌더링 해준다</a:t>
            </a:r>
            <a:r>
              <a:rPr lang="en-US" altLang="ko-KR" sz="10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따라서 해당 코드를 지운 후 학습을 진행하면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Jupyter</a:t>
            </a:r>
            <a:r>
              <a:rPr lang="en-US" altLang="ko-KR" sz="1000" dirty="0"/>
              <a:t> </a:t>
            </a:r>
            <a:r>
              <a:rPr lang="ko-KR" altLang="en-US" sz="1000" dirty="0"/>
              <a:t>상에서도 진행 가능하다</a:t>
            </a:r>
            <a:r>
              <a:rPr lang="en-US" altLang="ko-KR" sz="10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추가로 </a:t>
            </a:r>
            <a:r>
              <a:rPr lang="en-US" altLang="ko-KR" sz="1000" dirty="0" err="1"/>
              <a:t>env.close</a:t>
            </a:r>
            <a:r>
              <a:rPr lang="en-US" altLang="ko-KR" sz="1000" dirty="0"/>
              <a:t>() </a:t>
            </a:r>
            <a:r>
              <a:rPr lang="ko-KR" altLang="en-US" sz="1000" dirty="0"/>
              <a:t>코드 또한 렌더링이 </a:t>
            </a:r>
            <a:r>
              <a:rPr lang="ko-KR" altLang="en-US" sz="1000" dirty="0" err="1"/>
              <a:t>필요없어</a:t>
            </a:r>
            <a:r>
              <a:rPr lang="ko-KR" altLang="en-US" sz="1000" dirty="0"/>
              <a:t> 지워준다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8530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전체 소스 실행 결과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24EE48-7DC9-1311-A212-22EB29EC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4713824" cy="24357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57ADAF-12F1-69F1-6A27-F4D0F5E40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48" y="1160742"/>
            <a:ext cx="5567822" cy="22174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CA0890-C901-18F5-BAB2-6509CE3F4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207" y="1532254"/>
            <a:ext cx="5761215" cy="24505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F24004-625F-B248-A2B6-4DC51F8CF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794" y="1939996"/>
            <a:ext cx="5629805" cy="2257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C8EA61-73B4-E107-B959-5665B9705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594" y="2342710"/>
            <a:ext cx="5895448" cy="2507600"/>
          </a:xfrm>
          <a:prstGeom prst="rect">
            <a:avLst/>
          </a:prstGeom>
        </p:spPr>
      </p:pic>
      <p:sp>
        <p:nvSpPr>
          <p:cNvPr id="13" name="Google Shape;312;p48">
            <a:extLst>
              <a:ext uri="{FF2B5EF4-FFF2-40B4-BE49-F238E27FC236}">
                <a16:creationId xmlns:a16="http://schemas.microsoft.com/office/drawing/2014/main" id="{BF9664EA-E3AB-5787-3D89-87CE9BF93658}"/>
              </a:ext>
            </a:extLst>
          </p:cNvPr>
          <p:cNvSpPr/>
          <p:nvPr/>
        </p:nvSpPr>
        <p:spPr>
          <a:xfrm>
            <a:off x="283346" y="4092018"/>
            <a:ext cx="3965084" cy="4319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평균 </a:t>
            </a:r>
            <a:r>
              <a:rPr lang="en-US" altLang="ko-KR" sz="1000" dirty="0"/>
              <a:t>490</a:t>
            </a:r>
            <a:r>
              <a:rPr lang="ko-KR" altLang="en-US" sz="1000" dirty="0"/>
              <a:t>의 보상과</a:t>
            </a:r>
            <a:r>
              <a:rPr lang="en-US" altLang="ko-KR" sz="1000" dirty="0"/>
              <a:t>, </a:t>
            </a:r>
            <a:r>
              <a:rPr lang="ko-KR" altLang="en-US" sz="1000" dirty="0"/>
              <a:t>평균 </a:t>
            </a:r>
            <a:r>
              <a:rPr lang="en-US" altLang="ko-KR" sz="1000" dirty="0"/>
              <a:t>280s</a:t>
            </a:r>
            <a:r>
              <a:rPr lang="ko-KR" altLang="en-US" sz="1000" dirty="0"/>
              <a:t>의 학습 시간 그리고</a:t>
            </a:r>
            <a:endParaRPr lang="en-US" altLang="ko-KR" sz="10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학습 결과 </a:t>
            </a:r>
            <a:r>
              <a:rPr lang="en-US" altLang="ko-KR" sz="1000" dirty="0"/>
              <a:t>10000</a:t>
            </a:r>
            <a:r>
              <a:rPr lang="ko-KR" altLang="en-US" sz="1000" dirty="0"/>
              <a:t>에피소드당 평균 </a:t>
            </a:r>
            <a:r>
              <a:rPr lang="en-US" altLang="ko-KR" sz="1000" dirty="0"/>
              <a:t>800s</a:t>
            </a:r>
            <a:r>
              <a:rPr lang="ko-KR" altLang="en-US" sz="1000" dirty="0"/>
              <a:t>의 </a:t>
            </a:r>
            <a:r>
              <a:rPr lang="en-US" altLang="ko-KR" sz="1000" dirty="0"/>
              <a:t>wall-clock time</a:t>
            </a:r>
            <a:r>
              <a:rPr lang="ko-KR" altLang="en-US" sz="1000" dirty="0"/>
              <a:t>을 가진다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4921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전체 소스 실행 결과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CB9A2C-E951-7D44-F7FD-AB7177AA0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00"/>
          <a:stretch/>
        </p:blipFill>
        <p:spPr bwMode="auto">
          <a:xfrm>
            <a:off x="283347" y="798229"/>
            <a:ext cx="3944423" cy="41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2D76C85-75B4-8FB5-39C8-A860831EB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01"/>
          <a:stretch/>
        </p:blipFill>
        <p:spPr bwMode="auto">
          <a:xfrm>
            <a:off x="4428587" y="1212850"/>
            <a:ext cx="3944423" cy="310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9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7260484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 err="1">
                <a:latin typeface="+mj-ea"/>
                <a:ea typeface="+mj-ea"/>
              </a:rPr>
              <a:t>카트폴</a:t>
            </a:r>
            <a:r>
              <a:rPr lang="ko-KR" altLang="en-US" sz="4400" dirty="0">
                <a:latin typeface="+mj-ea"/>
                <a:ea typeface="+mj-ea"/>
              </a:rPr>
              <a:t> </a:t>
            </a:r>
            <a:r>
              <a:rPr lang="en-US" altLang="ko-KR" sz="4400" dirty="0">
                <a:latin typeface="+mj-ea"/>
                <a:ea typeface="+mj-ea"/>
              </a:rPr>
              <a:t>NFQ </a:t>
            </a:r>
            <a:r>
              <a:rPr lang="ko-KR" altLang="en-US" sz="4400" dirty="0">
                <a:latin typeface="+mj-ea"/>
                <a:ea typeface="+mj-ea"/>
              </a:rPr>
              <a:t>예에 대해 파라미터 변경 후 결과 비교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58785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파라미터 목록</a:t>
            </a:r>
            <a:endParaRPr b="1"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650F39-CE24-9C7D-58D7-18C97A3C8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11862"/>
              </p:ext>
            </p:extLst>
          </p:nvPr>
        </p:nvGraphicFramePr>
        <p:xfrm>
          <a:off x="283346" y="798228"/>
          <a:ext cx="8577308" cy="237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4204">
                  <a:extLst>
                    <a:ext uri="{9D8B030D-6E8A-4147-A177-3AD203B41FA5}">
                      <a16:colId xmlns:a16="http://schemas.microsoft.com/office/drawing/2014/main" val="2768428912"/>
                    </a:ext>
                  </a:extLst>
                </a:gridCol>
                <a:gridCol w="6873104">
                  <a:extLst>
                    <a:ext uri="{9D8B030D-6E8A-4147-A177-3AD203B41FA5}">
                      <a16:colId xmlns:a16="http://schemas.microsoft.com/office/drawing/2014/main" val="196065397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 가능한 </a:t>
                      </a:r>
                      <a:r>
                        <a:rPr lang="ko-KR" altLang="en-US" dirty="0" err="1"/>
                        <a:t>파리미터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3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Gamma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할인율로 </a:t>
                      </a:r>
                      <a:r>
                        <a:rPr lang="en-US" altLang="ko-KR" dirty="0"/>
                        <a:t>0.0~1.0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float </a:t>
                      </a:r>
                      <a:r>
                        <a:rPr lang="ko-KR" altLang="en-US" dirty="0"/>
                        <a:t>형을 가진다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422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Value_optimizer_lr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최적화 함수의 </a:t>
                      </a:r>
                      <a:r>
                        <a:rPr lang="ko-KR" altLang="en-US" dirty="0" err="1"/>
                        <a:t>학습률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0.0~1.0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float </a:t>
                      </a:r>
                      <a:r>
                        <a:rPr lang="ko-KR" altLang="en-US" dirty="0"/>
                        <a:t>형을 가진다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8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Epsilon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입실론 값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탐색을 얼마나 진행할 것인지 결정한다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16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Batch_size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미니배치 사이즈 크기로 크기가 클 수록 속도가 향상 되지만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학습이 덜 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664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Epochs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학습 횟수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값으로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횟수가 많을 수록 학습이 잘 될 수 있지만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너무 많으면 과적합의 문제가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21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341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파라미터 </a:t>
            </a:r>
            <a:r>
              <a:rPr lang="ko-KR" altLang="en-US" dirty="0">
                <a:latin typeface="+mj-ea"/>
                <a:ea typeface="+mj-ea"/>
              </a:rPr>
              <a:t>수정 목록</a:t>
            </a:r>
            <a:endParaRPr b="1" dirty="0"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0AA43C-5E29-5D0B-9FA7-9B6C88EA1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072628"/>
              </p:ext>
            </p:extLst>
          </p:nvPr>
        </p:nvGraphicFramePr>
        <p:xfrm>
          <a:off x="283346" y="798228"/>
          <a:ext cx="2641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904">
                  <a:extLst>
                    <a:ext uri="{9D8B030D-6E8A-4147-A177-3AD203B41FA5}">
                      <a16:colId xmlns:a16="http://schemas.microsoft.com/office/drawing/2014/main" val="688130156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317935843"/>
                    </a:ext>
                  </a:extLst>
                </a:gridCol>
                <a:gridCol w="791346">
                  <a:extLst>
                    <a:ext uri="{9D8B030D-6E8A-4147-A177-3AD203B41FA5}">
                      <a16:colId xmlns:a16="http://schemas.microsoft.com/office/drawing/2014/main" val="1510591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파라미터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66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Gamma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502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Batch_size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2048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284925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F1225D4B-EC63-ABE4-B389-961DF9BC9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04"/>
          <a:stretch/>
        </p:blipFill>
        <p:spPr bwMode="auto">
          <a:xfrm>
            <a:off x="4794805" y="515636"/>
            <a:ext cx="4065849" cy="45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8B7A0-B890-A09E-A877-7E04A3166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96"/>
          <a:stretch/>
        </p:blipFill>
        <p:spPr bwMode="auto">
          <a:xfrm>
            <a:off x="283346" y="1990724"/>
            <a:ext cx="4367740" cy="311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61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파</a:t>
            </a:r>
            <a:r>
              <a:rPr lang="ko-KR" altLang="en-US" dirty="0">
                <a:latin typeface="+mj-ea"/>
                <a:ea typeface="+mj-ea"/>
              </a:rPr>
              <a:t>라</a:t>
            </a:r>
            <a:r>
              <a:rPr lang="ko-KR" altLang="en-US" b="1" dirty="0">
                <a:latin typeface="+mj-ea"/>
                <a:ea typeface="+mj-ea"/>
              </a:rPr>
              <a:t>미터 수정 후 실행결과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E0F409-ACB1-B845-2E4A-0BA192C5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9"/>
            <a:ext cx="5195788" cy="2333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824316-E12F-0FA6-83E8-9D9A4721D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1" y="1070461"/>
            <a:ext cx="5253569" cy="1472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1E0981-0D86-9B7A-A36E-6AEBF2DFA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21" y="1715154"/>
            <a:ext cx="4835419" cy="1725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C7DD8B-E861-9FA5-BECA-8667246C0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149" y="2158968"/>
            <a:ext cx="5821261" cy="2174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9771D6-353F-E4C9-25F1-07EEE49ED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2535991"/>
            <a:ext cx="6940445" cy="2304784"/>
          </a:xfrm>
          <a:prstGeom prst="rect">
            <a:avLst/>
          </a:prstGeom>
        </p:spPr>
      </p:pic>
      <p:sp>
        <p:nvSpPr>
          <p:cNvPr id="14" name="Google Shape;312;p48">
            <a:extLst>
              <a:ext uri="{FF2B5EF4-FFF2-40B4-BE49-F238E27FC236}">
                <a16:creationId xmlns:a16="http://schemas.microsoft.com/office/drawing/2014/main" id="{C9C3EF9F-C4E3-8E42-C778-9E8FFE850A0C}"/>
              </a:ext>
            </a:extLst>
          </p:cNvPr>
          <p:cNvSpPr/>
          <p:nvPr/>
        </p:nvSpPr>
        <p:spPr>
          <a:xfrm>
            <a:off x="283346" y="4092018"/>
            <a:ext cx="3965084" cy="4319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평균 </a:t>
            </a:r>
            <a:r>
              <a:rPr lang="en-US" altLang="ko-KR" sz="1000" dirty="0"/>
              <a:t>485</a:t>
            </a:r>
            <a:r>
              <a:rPr lang="ko-KR" altLang="en-US" sz="1000" dirty="0"/>
              <a:t>의 보상과</a:t>
            </a:r>
            <a:r>
              <a:rPr lang="en-US" altLang="ko-KR" sz="1000" dirty="0"/>
              <a:t>, </a:t>
            </a:r>
            <a:r>
              <a:rPr lang="ko-KR" altLang="en-US" sz="1000" dirty="0"/>
              <a:t>평균 </a:t>
            </a:r>
            <a:r>
              <a:rPr lang="en-US" altLang="ko-KR" sz="1000" dirty="0"/>
              <a:t>200s</a:t>
            </a:r>
            <a:r>
              <a:rPr lang="ko-KR" altLang="en-US" sz="1000" dirty="0"/>
              <a:t>의 학습 시간 그리고</a:t>
            </a:r>
            <a:endParaRPr lang="en-US" altLang="ko-KR" sz="10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학습 결과 </a:t>
            </a:r>
            <a:r>
              <a:rPr lang="en-US" altLang="ko-KR" sz="1000" dirty="0"/>
              <a:t>10000</a:t>
            </a:r>
            <a:r>
              <a:rPr lang="ko-KR" altLang="en-US" sz="1000" dirty="0"/>
              <a:t>에피소드당 평균 </a:t>
            </a:r>
            <a:r>
              <a:rPr lang="en-US" altLang="ko-KR" sz="1000" dirty="0"/>
              <a:t>630s</a:t>
            </a:r>
            <a:r>
              <a:rPr lang="ko-KR" altLang="en-US" sz="1000" dirty="0"/>
              <a:t>의 </a:t>
            </a:r>
            <a:r>
              <a:rPr lang="en-US" altLang="ko-KR" sz="1000" dirty="0"/>
              <a:t>wall-clock time</a:t>
            </a:r>
            <a:r>
              <a:rPr lang="ko-KR" altLang="en-US" sz="1000" dirty="0"/>
              <a:t>을 가진다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393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파라미터 수정 후 실행결과 분석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4" name="Google Shape;312;p48">
            <a:extLst>
              <a:ext uri="{FF2B5EF4-FFF2-40B4-BE49-F238E27FC236}">
                <a16:creationId xmlns:a16="http://schemas.microsoft.com/office/drawing/2014/main" id="{C9C3EF9F-C4E3-8E42-C778-9E8FFE850A0C}"/>
              </a:ext>
            </a:extLst>
          </p:cNvPr>
          <p:cNvSpPr/>
          <p:nvPr/>
        </p:nvSpPr>
        <p:spPr>
          <a:xfrm>
            <a:off x="283346" y="936736"/>
            <a:ext cx="7801474" cy="10368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800" dirty="0"/>
              <a:t>할인율을 </a:t>
            </a:r>
            <a:r>
              <a:rPr lang="en-US" altLang="ko-KR" sz="1800" dirty="0"/>
              <a:t>1.0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0.9999</a:t>
            </a:r>
            <a:r>
              <a:rPr lang="ko-KR" altLang="en-US" sz="1800" dirty="0"/>
              <a:t>로 변경하여</a:t>
            </a:r>
            <a:r>
              <a:rPr lang="en-US" altLang="ko-KR" sz="1800" dirty="0"/>
              <a:t>, </a:t>
            </a:r>
            <a:r>
              <a:rPr lang="ko-KR" altLang="en-US" sz="1800" dirty="0"/>
              <a:t>학습 속도가 향상된 것으로 보인다</a:t>
            </a:r>
            <a:r>
              <a:rPr lang="en-US" altLang="ko-KR" sz="18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800" dirty="0"/>
              <a:t>따라서 매개변수를 적절하게 변경하면 효과적인 학습이 가능하다는 것을 알 수 있었다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8075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3452225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NFQ </a:t>
            </a:r>
            <a:r>
              <a:rPr lang="ko-KR" altLang="en-US" b="1" dirty="0">
                <a:latin typeface="+mj-ea"/>
                <a:ea typeface="+mj-ea"/>
              </a:rPr>
              <a:t>코드 라이브러리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" name="Google Shape;312;p48">
            <a:extLst>
              <a:ext uri="{FF2B5EF4-FFF2-40B4-BE49-F238E27FC236}">
                <a16:creationId xmlns:a16="http://schemas.microsoft.com/office/drawing/2014/main" id="{DDDDE96C-FD68-2CEE-F92F-793A179AFE7C}"/>
              </a:ext>
            </a:extLst>
          </p:cNvPr>
          <p:cNvSpPr/>
          <p:nvPr/>
        </p:nvSpPr>
        <p:spPr>
          <a:xfrm>
            <a:off x="5012623" y="2126636"/>
            <a:ext cx="2201272" cy="44511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시간을 측정하는 </a:t>
            </a:r>
            <a:r>
              <a:rPr lang="en-US" altLang="ko-KR" sz="1000" dirty="0"/>
              <a:t>time </a:t>
            </a:r>
            <a:r>
              <a:rPr lang="ko-KR" altLang="en-US" sz="1000" dirty="0"/>
              <a:t>라이브러리로 </a:t>
            </a:r>
            <a:endParaRPr lang="en-US" altLang="ko-KR" sz="10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학습 과정에서의 시간을 측정합니다</a:t>
            </a:r>
            <a:r>
              <a:rPr lang="en-US" altLang="ko-KR" sz="1000" dirty="0"/>
              <a:t>.</a:t>
            </a:r>
            <a:endParaRPr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C388C-7C5E-200B-DC12-6893C7E3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1" y="1740922"/>
            <a:ext cx="1705213" cy="1343212"/>
          </a:xfrm>
          <a:prstGeom prst="rect">
            <a:avLst/>
          </a:prstGeom>
        </p:spPr>
      </p:pic>
      <p:sp>
        <p:nvSpPr>
          <p:cNvPr id="7" name="Google Shape;312;p48">
            <a:extLst>
              <a:ext uri="{FF2B5EF4-FFF2-40B4-BE49-F238E27FC236}">
                <a16:creationId xmlns:a16="http://schemas.microsoft.com/office/drawing/2014/main" id="{E2EEE3E1-87B3-D48D-F2BB-7A3BD78BBE8A}"/>
              </a:ext>
            </a:extLst>
          </p:cNvPr>
          <p:cNvSpPr/>
          <p:nvPr/>
        </p:nvSpPr>
        <p:spPr>
          <a:xfrm>
            <a:off x="1652151" y="2189971"/>
            <a:ext cx="1078349" cy="216679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062105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sz="5700" dirty="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000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7" y="42528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FCQ </a:t>
            </a:r>
            <a:r>
              <a:rPr lang="ko-KR" altLang="en-US" b="1" dirty="0">
                <a:latin typeface="+mj-ea"/>
                <a:ea typeface="+mj-ea"/>
              </a:rPr>
              <a:t>클래스 구조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A61D8D-576B-C531-9600-213CEA29E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93" y="1309511"/>
            <a:ext cx="1524213" cy="2524477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A1A52C-AFAD-AF93-3BCD-8FF451486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798857"/>
              </p:ext>
            </p:extLst>
          </p:nvPr>
        </p:nvGraphicFramePr>
        <p:xfrm>
          <a:off x="2876550" y="1310922"/>
          <a:ext cx="561975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298">
                  <a:extLst>
                    <a:ext uri="{9D8B030D-6E8A-4147-A177-3AD203B41FA5}">
                      <a16:colId xmlns:a16="http://schemas.microsoft.com/office/drawing/2014/main" val="3256320651"/>
                    </a:ext>
                  </a:extLst>
                </a:gridCol>
                <a:gridCol w="4669452">
                  <a:extLst>
                    <a:ext uri="{9D8B030D-6E8A-4147-A177-3AD203B41FA5}">
                      <a16:colId xmlns:a16="http://schemas.microsoft.com/office/drawing/2014/main" val="1435375198"/>
                    </a:ext>
                  </a:extLst>
                </a:gridCol>
              </a:tblGrid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FCQ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완전연결신경망 즉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가치를 예측하기 위한 클래스입니다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025825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_format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+mj-ea"/>
                          <a:ea typeface="+mj-ea"/>
                        </a:rPr>
                        <a:t>입력값을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 dirty="0" err="1">
                          <a:latin typeface="+mj-ea"/>
                          <a:ea typeface="+mj-ea"/>
                        </a:rPr>
                        <a:t>텐서로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변환해주는 메소드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814763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forward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신경망의 </a:t>
                      </a:r>
                      <a:r>
                        <a:rPr lang="ko-KR" altLang="en-US" b="0" dirty="0" err="1">
                          <a:latin typeface="+mj-ea"/>
                          <a:ea typeface="+mj-ea"/>
                        </a:rPr>
                        <a:t>순전파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272800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load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경험 </a:t>
                      </a:r>
                      <a:r>
                        <a:rPr lang="ko-KR" altLang="en-US" b="0" dirty="0" err="1">
                          <a:latin typeface="+mj-ea"/>
                          <a:ea typeface="+mj-ea"/>
                        </a:rPr>
                        <a:t>튜플을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 dirty="0" err="1">
                          <a:latin typeface="+mj-ea"/>
                          <a:ea typeface="+mj-ea"/>
                        </a:rPr>
                        <a:t>텐서로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변환해주는 메서드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975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63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463598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FCQ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__</a:t>
            </a:r>
            <a:r>
              <a:rPr lang="en-US" altLang="ko-KR" b="1" dirty="0" err="1">
                <a:latin typeface="+mj-ea"/>
                <a:ea typeface="+mj-ea"/>
              </a:rPr>
              <a:t>init</a:t>
            </a:r>
            <a:r>
              <a:rPr lang="en-US" altLang="ko-KR" b="1" dirty="0">
                <a:latin typeface="+mj-ea"/>
                <a:ea typeface="+mj-ea"/>
              </a:rPr>
              <a:t>__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CD30A-1219-F374-8ACB-7774C344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5528339" cy="2472022"/>
          </a:xfrm>
          <a:prstGeom prst="rect">
            <a:avLst/>
          </a:prstGeom>
        </p:spPr>
      </p:pic>
      <p:sp>
        <p:nvSpPr>
          <p:cNvPr id="4" name="Google Shape;312;p48">
            <a:extLst>
              <a:ext uri="{FF2B5EF4-FFF2-40B4-BE49-F238E27FC236}">
                <a16:creationId xmlns:a16="http://schemas.microsoft.com/office/drawing/2014/main" id="{841DDC30-0BAA-6FAA-9819-19170F50EB83}"/>
              </a:ext>
            </a:extLst>
          </p:cNvPr>
          <p:cNvSpPr/>
          <p:nvPr/>
        </p:nvSpPr>
        <p:spPr>
          <a:xfrm>
            <a:off x="496451" y="1453168"/>
            <a:ext cx="2208649" cy="129571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2BB2C8B2-A947-ACE0-F336-2620A8997200}"/>
              </a:ext>
            </a:extLst>
          </p:cNvPr>
          <p:cNvSpPr/>
          <p:nvPr/>
        </p:nvSpPr>
        <p:spPr>
          <a:xfrm>
            <a:off x="490101" y="1700818"/>
            <a:ext cx="5275699" cy="394682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  <p:sp>
        <p:nvSpPr>
          <p:cNvPr id="6" name="Google Shape;312;p48">
            <a:extLst>
              <a:ext uri="{FF2B5EF4-FFF2-40B4-BE49-F238E27FC236}">
                <a16:creationId xmlns:a16="http://schemas.microsoft.com/office/drawing/2014/main" id="{E22EF11A-82DC-6371-1F33-10E222A6FE26}"/>
              </a:ext>
            </a:extLst>
          </p:cNvPr>
          <p:cNvSpPr/>
          <p:nvPr/>
        </p:nvSpPr>
        <p:spPr>
          <a:xfrm>
            <a:off x="6206422" y="1436343"/>
            <a:ext cx="2835977" cy="5289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완전 연결 계층에서 사용자들은 은닉층의 개수를 </a:t>
            </a:r>
            <a:r>
              <a:rPr lang="ko-KR" altLang="en-US" sz="1000" dirty="0" err="1"/>
              <a:t>커스텀해</a:t>
            </a:r>
            <a:r>
              <a:rPr lang="en-US" altLang="ko-KR" sz="1000" dirty="0"/>
              <a:t> </a:t>
            </a:r>
            <a:r>
              <a:rPr lang="ko-KR" altLang="en-US" sz="1000" dirty="0"/>
              <a:t>원하는 층으로 변경하도록 코드를 작성합니다</a:t>
            </a:r>
            <a:r>
              <a:rPr lang="en-US" altLang="ko-KR" sz="1000" dirty="0"/>
              <a:t>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25699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7" y="42528"/>
            <a:ext cx="506837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FCQ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_format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CC9C0-28CF-1F05-0D48-027A9784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7" y="798228"/>
            <a:ext cx="7696200" cy="1491634"/>
          </a:xfrm>
          <a:prstGeom prst="rect">
            <a:avLst/>
          </a:prstGeom>
        </p:spPr>
      </p:pic>
      <p:sp>
        <p:nvSpPr>
          <p:cNvPr id="4" name="Google Shape;312;p48">
            <a:extLst>
              <a:ext uri="{FF2B5EF4-FFF2-40B4-BE49-F238E27FC236}">
                <a16:creationId xmlns:a16="http://schemas.microsoft.com/office/drawing/2014/main" id="{4463ADFD-18C6-ED4E-DB53-E4183FD511FE}"/>
              </a:ext>
            </a:extLst>
          </p:cNvPr>
          <p:cNvSpPr/>
          <p:nvPr/>
        </p:nvSpPr>
        <p:spPr>
          <a:xfrm>
            <a:off x="283347" y="2457450"/>
            <a:ext cx="2707503" cy="4738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 err="1"/>
              <a:t>순전파</a:t>
            </a:r>
            <a:r>
              <a:rPr lang="ko-KR" altLang="en-US" sz="1000" dirty="0"/>
              <a:t> 발생시 입력으로 들어오는 </a:t>
            </a:r>
            <a:r>
              <a:rPr lang="en-US" altLang="ko-KR" sz="1000" dirty="0"/>
              <a:t>state </a:t>
            </a:r>
            <a:r>
              <a:rPr lang="ko-KR" altLang="en-US" sz="1000" dirty="0"/>
              <a:t>값을 </a:t>
            </a:r>
            <a:r>
              <a:rPr lang="ko-KR" altLang="en-US" sz="1000" dirty="0" err="1"/>
              <a:t>텐서로</a:t>
            </a:r>
            <a:r>
              <a:rPr lang="ko-KR" altLang="en-US" sz="1000" dirty="0"/>
              <a:t> 변환시키기 위해 사용합니다</a:t>
            </a:r>
            <a:r>
              <a:rPr lang="en-US" altLang="ko-KR" sz="1000" dirty="0"/>
              <a:t>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41447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538735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FCQ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forward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B2DC4C-B935-EE70-ECA9-469CAF77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5277021" cy="2205322"/>
          </a:xfrm>
          <a:prstGeom prst="rect">
            <a:avLst/>
          </a:prstGeom>
        </p:spPr>
      </p:pic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DFE47D34-F9BE-BDDC-7343-BFB16A90736E}"/>
              </a:ext>
            </a:extLst>
          </p:cNvPr>
          <p:cNvSpPr/>
          <p:nvPr/>
        </p:nvSpPr>
        <p:spPr>
          <a:xfrm>
            <a:off x="283346" y="3081027"/>
            <a:ext cx="3740003" cy="4738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-US" sz="1000" dirty="0"/>
              <a:t>FCQ </a:t>
            </a:r>
            <a:r>
              <a:rPr lang="ko-KR" altLang="en-US" sz="1000" dirty="0"/>
              <a:t>클래스의 순전파를 발생시키는 메소드입니다</a:t>
            </a:r>
            <a:r>
              <a:rPr lang="en-US" altLang="ko-KR" sz="1000" dirty="0"/>
              <a:t>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활성화 함수를 지정하면</a:t>
            </a:r>
            <a:r>
              <a:rPr lang="en-US" altLang="ko-KR" sz="1000" dirty="0"/>
              <a:t>, </a:t>
            </a:r>
            <a:r>
              <a:rPr lang="ko-KR" altLang="en-US" sz="1000" dirty="0"/>
              <a:t>각 계층에 활성화 함수가 적용됩니다</a:t>
            </a:r>
            <a:r>
              <a:rPr lang="en-US" altLang="ko-KR" sz="1000" dirty="0"/>
              <a:t>.</a:t>
            </a:r>
            <a:endParaRPr sz="1000" dirty="0"/>
          </a:p>
        </p:txBody>
      </p:sp>
      <p:sp>
        <p:nvSpPr>
          <p:cNvPr id="6" name="Google Shape;312;p48">
            <a:extLst>
              <a:ext uri="{FF2B5EF4-FFF2-40B4-BE49-F238E27FC236}">
                <a16:creationId xmlns:a16="http://schemas.microsoft.com/office/drawing/2014/main" id="{D1705A69-B705-395F-11A0-122C97179669}"/>
              </a:ext>
            </a:extLst>
          </p:cNvPr>
          <p:cNvSpPr/>
          <p:nvPr/>
        </p:nvSpPr>
        <p:spPr>
          <a:xfrm>
            <a:off x="878952" y="1368567"/>
            <a:ext cx="2905648" cy="179241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  <p:sp>
        <p:nvSpPr>
          <p:cNvPr id="7" name="Google Shape;312;p48">
            <a:extLst>
              <a:ext uri="{FF2B5EF4-FFF2-40B4-BE49-F238E27FC236}">
                <a16:creationId xmlns:a16="http://schemas.microsoft.com/office/drawing/2014/main" id="{79827E04-843F-7969-35D6-2B482E831DBA}"/>
              </a:ext>
            </a:extLst>
          </p:cNvPr>
          <p:cNvSpPr/>
          <p:nvPr/>
        </p:nvSpPr>
        <p:spPr>
          <a:xfrm>
            <a:off x="1181100" y="2092467"/>
            <a:ext cx="2603500" cy="179241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52640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516052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FCQ </a:t>
            </a:r>
            <a:r>
              <a:rPr lang="ko-KR" altLang="en-US" b="1" dirty="0">
                <a:latin typeface="+mj-ea"/>
                <a:ea typeface="+mj-ea"/>
              </a:rPr>
              <a:t>클래스 </a:t>
            </a:r>
            <a:r>
              <a:rPr lang="en-US" altLang="ko-KR" b="1" dirty="0">
                <a:latin typeface="+mj-ea"/>
                <a:ea typeface="+mj-ea"/>
              </a:rPr>
              <a:t>load </a:t>
            </a:r>
            <a:r>
              <a:rPr lang="ko-KR" altLang="en-US" b="1" dirty="0">
                <a:latin typeface="+mj-ea"/>
                <a:ea typeface="+mj-ea"/>
              </a:rPr>
              <a:t>메소드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B9B6C0-36D1-7490-C664-EB57F3AD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7" y="798228"/>
            <a:ext cx="6041254" cy="1767626"/>
          </a:xfrm>
          <a:prstGeom prst="rect">
            <a:avLst/>
          </a:prstGeom>
        </p:spPr>
      </p:pic>
      <p:sp>
        <p:nvSpPr>
          <p:cNvPr id="4" name="Google Shape;312;p48">
            <a:extLst>
              <a:ext uri="{FF2B5EF4-FFF2-40B4-BE49-F238E27FC236}">
                <a16:creationId xmlns:a16="http://schemas.microsoft.com/office/drawing/2014/main" id="{4EC1FFDC-CBC4-91CF-F129-46F63DC2FEBE}"/>
              </a:ext>
            </a:extLst>
          </p:cNvPr>
          <p:cNvSpPr/>
          <p:nvPr/>
        </p:nvSpPr>
        <p:spPr>
          <a:xfrm>
            <a:off x="283346" y="2646078"/>
            <a:ext cx="3740003" cy="27492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EA433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00" dirty="0"/>
              <a:t>경험 </a:t>
            </a:r>
            <a:r>
              <a:rPr lang="ko-KR" altLang="en-US" sz="1000" dirty="0" err="1"/>
              <a:t>튜플을</a:t>
            </a:r>
            <a:r>
              <a:rPr lang="ko-KR" altLang="en-US" sz="1000" dirty="0"/>
              <a:t> 받아와서 각 경험 리스트를 토치 </a:t>
            </a:r>
            <a:r>
              <a:rPr lang="ko-KR" altLang="en-US" sz="1000" dirty="0" err="1"/>
              <a:t>텐서로</a:t>
            </a:r>
            <a:r>
              <a:rPr lang="ko-KR" altLang="en-US" sz="1000" dirty="0"/>
              <a:t> 반환합니다</a:t>
            </a:r>
            <a:r>
              <a:rPr lang="en-US" altLang="ko-KR" sz="1000" dirty="0"/>
              <a:t>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6411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83346" y="42528"/>
            <a:ext cx="611745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latin typeface="+mj-ea"/>
                <a:ea typeface="+mj-ea"/>
              </a:rPr>
              <a:t>EGreedyStrategy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클래스 구조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0CDDE9-AAD3-278D-A3A5-8ADBCD62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6" y="798228"/>
            <a:ext cx="2267266" cy="1286054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83018A9-0DAE-DF2C-DCD3-6931691E5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250969"/>
              </p:ext>
            </p:extLst>
          </p:nvPr>
        </p:nvGraphicFramePr>
        <p:xfrm>
          <a:off x="283346" y="2190539"/>
          <a:ext cx="8384404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454">
                  <a:extLst>
                    <a:ext uri="{9D8B030D-6E8A-4147-A177-3AD203B41FA5}">
                      <a16:colId xmlns:a16="http://schemas.microsoft.com/office/drawing/2014/main" val="3256320651"/>
                    </a:ext>
                  </a:extLst>
                </a:gridCol>
                <a:gridCol w="6076950">
                  <a:extLst>
                    <a:ext uri="{9D8B030D-6E8A-4147-A177-3AD203B41FA5}">
                      <a16:colId xmlns:a16="http://schemas.microsoft.com/office/drawing/2014/main" val="1435375198"/>
                    </a:ext>
                  </a:extLst>
                </a:gridCol>
              </a:tblGrid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+mj-ea"/>
                          <a:ea typeface="+mj-ea"/>
                        </a:rPr>
                        <a:t>EGreedyStrategy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입실론 그리디 탐색 전략으로 훈련을 진행하는 코드 입니다</a:t>
                      </a:r>
                      <a:r>
                        <a:rPr lang="en-US" altLang="ko-KR" b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025825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+mj-ea"/>
                          <a:ea typeface="+mj-ea"/>
                        </a:rPr>
                        <a:t>_init_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기본 입실론 값과</a:t>
                      </a:r>
                      <a:r>
                        <a:rPr lang="en-US" altLang="ko-KR" b="0">
                          <a:latin typeface="+mj-ea"/>
                          <a:ea typeface="+mj-ea"/>
                        </a:rPr>
                        <a:t>, exploratory_action_taken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 변수를 초기화 합니다</a:t>
                      </a:r>
                      <a:r>
                        <a:rPr lang="en-US" altLang="ko-KR" b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814763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select_action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+mj-ea"/>
                          <a:ea typeface="+mj-ea"/>
                        </a:rPr>
                        <a:t>입실론 </a:t>
                      </a:r>
                      <a:r>
                        <a:rPr lang="ko-KR" altLang="en-US" b="0" dirty="0" err="1">
                          <a:latin typeface="+mj-ea"/>
                          <a:ea typeface="+mj-ea"/>
                        </a:rPr>
                        <a:t>그리디</a:t>
                      </a:r>
                      <a:r>
                        <a:rPr lang="ko-KR" altLang="en-US" b="0" dirty="0">
                          <a:latin typeface="+mj-ea"/>
                          <a:ea typeface="+mj-ea"/>
                        </a:rPr>
                        <a:t> 탐색 전략을 통해 행동을 선택합니다</a:t>
                      </a:r>
                      <a:r>
                        <a:rPr lang="en-US" altLang="ko-KR" b="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272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15479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694</Words>
  <Application>Microsoft Office PowerPoint</Application>
  <PresentationFormat>화면 슬라이드 쇼(16:9)</PresentationFormat>
  <Paragraphs>125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Google Sans</vt:lpstr>
      <vt:lpstr>Consolas</vt:lpstr>
      <vt:lpstr>Arial</vt:lpstr>
      <vt:lpstr>Roboto Mono Light</vt:lpstr>
      <vt:lpstr>Google Sans Medium</vt:lpstr>
      <vt:lpstr>맑은 고딕</vt:lpstr>
      <vt:lpstr>DevFest 2021</vt:lpstr>
      <vt:lpstr>과제 7-2 NFQ 20204062 이인규</vt:lpstr>
      <vt:lpstr>앞의 카트폴 NFQ 예 코드 실행 분석</vt:lpstr>
      <vt:lpstr>NFQ 코드 라이브러리</vt:lpstr>
      <vt:lpstr>FCQ 클래스 구조</vt:lpstr>
      <vt:lpstr>FCQ 클래스 __init__ 메소드</vt:lpstr>
      <vt:lpstr>FCQ 클래스 _format 메소드</vt:lpstr>
      <vt:lpstr>FCQ 클래스 forward 메소드</vt:lpstr>
      <vt:lpstr>FCQ 클래스 load 메소드</vt:lpstr>
      <vt:lpstr>EGreedyStrategy 클래스 구조</vt:lpstr>
      <vt:lpstr>EGreedyStrategy 클래스 __init__ 메소드</vt:lpstr>
      <vt:lpstr>EGreedyStrategy 클래스 select_action 메소드</vt:lpstr>
      <vt:lpstr>GreedyStrategy 클래스 구조</vt:lpstr>
      <vt:lpstr>NFQ 클래스 구조</vt:lpstr>
      <vt:lpstr>NFQ 클래스 optimize_model 메소드</vt:lpstr>
      <vt:lpstr>NFQ 클래스 interaction_step 메소드</vt:lpstr>
      <vt:lpstr>NFQ 클래스 train 메소드</vt:lpstr>
      <vt:lpstr>NFQ 클래스 train 메소드</vt:lpstr>
      <vt:lpstr>NFQ 클래스 train 메소드</vt:lpstr>
      <vt:lpstr>NFQ 클래스 train 메소드</vt:lpstr>
      <vt:lpstr>NFQ 클래스 evaluate 메소드</vt:lpstr>
      <vt:lpstr>NFQ 클래스 render_after_train 메소드</vt:lpstr>
      <vt:lpstr>전체 소스 실행 코드</vt:lpstr>
      <vt:lpstr>전체 소스 실행 결과</vt:lpstr>
      <vt:lpstr>전체 소스 실행 결과</vt:lpstr>
      <vt:lpstr>카트폴 NFQ 예에 대해 파라미터 변경 후 결과 비교</vt:lpstr>
      <vt:lpstr>파라미터 목록</vt:lpstr>
      <vt:lpstr>파라미터 수정 목록</vt:lpstr>
      <vt:lpstr>파라미터 수정 후 실행결과</vt:lpstr>
      <vt:lpstr>파라미터 수정 후 실행결과 분석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167</cp:revision>
  <dcterms:modified xsi:type="dcterms:W3CDTF">2023-11-19T07:21:20Z</dcterms:modified>
</cp:coreProperties>
</file>